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293" r:id="rId4"/>
    <p:sldId id="270" r:id="rId5"/>
    <p:sldId id="297" r:id="rId6"/>
    <p:sldId id="284" r:id="rId7"/>
    <p:sldId id="286" r:id="rId8"/>
    <p:sldId id="288" r:id="rId9"/>
    <p:sldId id="264" r:id="rId10"/>
    <p:sldId id="271" r:id="rId11"/>
    <p:sldId id="269" r:id="rId12"/>
    <p:sldId id="289" r:id="rId13"/>
    <p:sldId id="280" r:id="rId14"/>
    <p:sldId id="287" r:id="rId15"/>
    <p:sldId id="298" r:id="rId16"/>
    <p:sldId id="299" r:id="rId17"/>
    <p:sldId id="291" r:id="rId18"/>
    <p:sldId id="294" r:id="rId19"/>
    <p:sldId id="300" r:id="rId20"/>
    <p:sldId id="302" r:id="rId21"/>
    <p:sldId id="301" r:id="rId22"/>
    <p:sldId id="303" r:id="rId23"/>
    <p:sldId id="295" r:id="rId24"/>
    <p:sldId id="304" r:id="rId25"/>
    <p:sldId id="296" r:id="rId26"/>
    <p:sldId id="292" r:id="rId27"/>
    <p:sldId id="276" r:id="rId28"/>
    <p:sldId id="266" r:id="rId29"/>
    <p:sldId id="281"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9822" autoAdjust="0"/>
  </p:normalViewPr>
  <p:slideViewPr>
    <p:cSldViewPr>
      <p:cViewPr>
        <p:scale>
          <a:sx n="70" d="100"/>
          <a:sy n="70" d="100"/>
        </p:scale>
        <p:origin x="-1656" y="-7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B24777-EF23-4E28-9DCF-CC6F5AE0EE7A}"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0D819-1841-4E84-A307-B6441C1DDD6A}" type="slidenum">
              <a:rPr lang="en-US" smtClean="0"/>
              <a:t>‹#›</a:t>
            </a:fld>
            <a:endParaRPr lang="en-US"/>
          </a:p>
        </p:txBody>
      </p:sp>
    </p:spTree>
    <p:extLst>
      <p:ext uri="{BB962C8B-B14F-4D97-AF65-F5344CB8AC3E}">
        <p14:creationId xmlns:p14="http://schemas.microsoft.com/office/powerpoint/2010/main" val="86654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24777-EF23-4E28-9DCF-CC6F5AE0EE7A}"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0D819-1841-4E84-A307-B6441C1DDD6A}" type="slidenum">
              <a:rPr lang="en-US" smtClean="0"/>
              <a:t>‹#›</a:t>
            </a:fld>
            <a:endParaRPr lang="en-US"/>
          </a:p>
        </p:txBody>
      </p:sp>
    </p:spTree>
    <p:extLst>
      <p:ext uri="{BB962C8B-B14F-4D97-AF65-F5344CB8AC3E}">
        <p14:creationId xmlns:p14="http://schemas.microsoft.com/office/powerpoint/2010/main" val="97347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24777-EF23-4E28-9DCF-CC6F5AE0EE7A}"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0D819-1841-4E84-A307-B6441C1DDD6A}" type="slidenum">
              <a:rPr lang="en-US" smtClean="0"/>
              <a:t>‹#›</a:t>
            </a:fld>
            <a:endParaRPr lang="en-US"/>
          </a:p>
        </p:txBody>
      </p:sp>
    </p:spTree>
    <p:extLst>
      <p:ext uri="{BB962C8B-B14F-4D97-AF65-F5344CB8AC3E}">
        <p14:creationId xmlns:p14="http://schemas.microsoft.com/office/powerpoint/2010/main" val="125291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24777-EF23-4E28-9DCF-CC6F5AE0EE7A}"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0D819-1841-4E84-A307-B6441C1DDD6A}" type="slidenum">
              <a:rPr lang="en-US" smtClean="0"/>
              <a:t>‹#›</a:t>
            </a:fld>
            <a:endParaRPr lang="en-US"/>
          </a:p>
        </p:txBody>
      </p:sp>
    </p:spTree>
    <p:extLst>
      <p:ext uri="{BB962C8B-B14F-4D97-AF65-F5344CB8AC3E}">
        <p14:creationId xmlns:p14="http://schemas.microsoft.com/office/powerpoint/2010/main" val="209079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24777-EF23-4E28-9DCF-CC6F5AE0EE7A}"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0D819-1841-4E84-A307-B6441C1DDD6A}" type="slidenum">
              <a:rPr lang="en-US" smtClean="0"/>
              <a:t>‹#›</a:t>
            </a:fld>
            <a:endParaRPr lang="en-US"/>
          </a:p>
        </p:txBody>
      </p:sp>
    </p:spTree>
    <p:extLst>
      <p:ext uri="{BB962C8B-B14F-4D97-AF65-F5344CB8AC3E}">
        <p14:creationId xmlns:p14="http://schemas.microsoft.com/office/powerpoint/2010/main" val="309847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B24777-EF23-4E28-9DCF-CC6F5AE0EE7A}"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0D819-1841-4E84-A307-B6441C1DDD6A}" type="slidenum">
              <a:rPr lang="en-US" smtClean="0"/>
              <a:t>‹#›</a:t>
            </a:fld>
            <a:endParaRPr lang="en-US"/>
          </a:p>
        </p:txBody>
      </p:sp>
    </p:spTree>
    <p:extLst>
      <p:ext uri="{BB962C8B-B14F-4D97-AF65-F5344CB8AC3E}">
        <p14:creationId xmlns:p14="http://schemas.microsoft.com/office/powerpoint/2010/main" val="69458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B24777-EF23-4E28-9DCF-CC6F5AE0EE7A}" type="datetimeFigureOut">
              <a:rPr lang="en-US" smtClean="0"/>
              <a:t>8/28/15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E0D819-1841-4E84-A307-B6441C1DDD6A}" type="slidenum">
              <a:rPr lang="en-US" smtClean="0"/>
              <a:t>‹#›</a:t>
            </a:fld>
            <a:endParaRPr lang="en-US"/>
          </a:p>
        </p:txBody>
      </p:sp>
    </p:spTree>
    <p:extLst>
      <p:ext uri="{BB962C8B-B14F-4D97-AF65-F5344CB8AC3E}">
        <p14:creationId xmlns:p14="http://schemas.microsoft.com/office/powerpoint/2010/main" val="94888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B24777-EF23-4E28-9DCF-CC6F5AE0EE7A}" type="datetimeFigureOut">
              <a:rPr lang="en-US" smtClean="0"/>
              <a:t>8/28/15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E0D819-1841-4E84-A307-B6441C1DDD6A}" type="slidenum">
              <a:rPr lang="en-US" smtClean="0"/>
              <a:t>‹#›</a:t>
            </a:fld>
            <a:endParaRPr lang="en-US"/>
          </a:p>
        </p:txBody>
      </p:sp>
    </p:spTree>
    <p:extLst>
      <p:ext uri="{BB962C8B-B14F-4D97-AF65-F5344CB8AC3E}">
        <p14:creationId xmlns:p14="http://schemas.microsoft.com/office/powerpoint/2010/main" val="205862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24777-EF23-4E28-9DCF-CC6F5AE0EE7A}" type="datetimeFigureOut">
              <a:rPr lang="en-US" smtClean="0"/>
              <a:t>8/28/15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E0D819-1841-4E84-A307-B6441C1DDD6A}" type="slidenum">
              <a:rPr lang="en-US" smtClean="0"/>
              <a:t>‹#›</a:t>
            </a:fld>
            <a:endParaRPr lang="en-US"/>
          </a:p>
        </p:txBody>
      </p:sp>
    </p:spTree>
    <p:extLst>
      <p:ext uri="{BB962C8B-B14F-4D97-AF65-F5344CB8AC3E}">
        <p14:creationId xmlns:p14="http://schemas.microsoft.com/office/powerpoint/2010/main" val="406912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24777-EF23-4E28-9DCF-CC6F5AE0EE7A}"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0D819-1841-4E84-A307-B6441C1DDD6A}" type="slidenum">
              <a:rPr lang="en-US" smtClean="0"/>
              <a:t>‹#›</a:t>
            </a:fld>
            <a:endParaRPr lang="en-US"/>
          </a:p>
        </p:txBody>
      </p:sp>
    </p:spTree>
    <p:extLst>
      <p:ext uri="{BB962C8B-B14F-4D97-AF65-F5344CB8AC3E}">
        <p14:creationId xmlns:p14="http://schemas.microsoft.com/office/powerpoint/2010/main" val="384345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24777-EF23-4E28-9DCF-CC6F5AE0EE7A}"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0D819-1841-4E84-A307-B6441C1DDD6A}" type="slidenum">
              <a:rPr lang="en-US" smtClean="0"/>
              <a:t>‹#›</a:t>
            </a:fld>
            <a:endParaRPr lang="en-US"/>
          </a:p>
        </p:txBody>
      </p:sp>
    </p:spTree>
    <p:extLst>
      <p:ext uri="{BB962C8B-B14F-4D97-AF65-F5344CB8AC3E}">
        <p14:creationId xmlns:p14="http://schemas.microsoft.com/office/powerpoint/2010/main" val="29953387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24777-EF23-4E28-9DCF-CC6F5AE0EE7A}" type="datetimeFigureOut">
              <a:rPr lang="en-US" smtClean="0"/>
              <a:t>8/28/15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0D819-1841-4E84-A307-B6441C1DDD6A}" type="slidenum">
              <a:rPr lang="en-US" smtClean="0"/>
              <a:t>‹#›</a:t>
            </a:fld>
            <a:endParaRPr lang="en-US"/>
          </a:p>
        </p:txBody>
      </p:sp>
    </p:spTree>
    <p:extLst>
      <p:ext uri="{BB962C8B-B14F-4D97-AF65-F5344CB8AC3E}">
        <p14:creationId xmlns:p14="http://schemas.microsoft.com/office/powerpoint/2010/main" val="1714471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hyperlink" Target="mailto:jlferraro@southuniversity.edu" TargetMode="External"/><Relationship Id="rId4" Type="http://schemas.openxmlformats.org/officeDocument/2006/relationships/hyperlink" Target="mailto:dnalley@southuniversity.edu" TargetMode="External"/><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nytimes.com/2014/05/18/magazine/who-gets-to-graduate.html?hp&amp;_r=2" TargetMode="Externa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
        <p:nvSpPr>
          <p:cNvPr id="12" name="Rectangle 11"/>
          <p:cNvSpPr/>
          <p:nvPr/>
        </p:nvSpPr>
        <p:spPr>
          <a:xfrm>
            <a:off x="152400" y="152400"/>
            <a:ext cx="8763000" cy="984885"/>
          </a:xfrm>
          <a:prstGeom prst="rect">
            <a:avLst/>
          </a:prstGeom>
        </p:spPr>
        <p:txBody>
          <a:bodyPr wrap="square">
            <a:spAutoFit/>
          </a:bodyPr>
          <a:lstStyle/>
          <a:p>
            <a:pPr algn="ctr"/>
            <a:r>
              <a:rPr lang="en-US" sz="2900" b="1" dirty="0">
                <a:latin typeface="Corbel" panose="020B0503020204020204" pitchFamily="34" charset="0"/>
              </a:rPr>
              <a:t>Sharing Belonging and Growth Strategies to </a:t>
            </a:r>
          </a:p>
          <a:p>
            <a:pPr algn="ctr"/>
            <a:r>
              <a:rPr lang="en-US" sz="2900" b="1" dirty="0">
                <a:latin typeface="Corbel" panose="020B0503020204020204" pitchFamily="34" charset="0"/>
              </a:rPr>
              <a:t>Encourage Student Academic Confidence and Success</a:t>
            </a:r>
          </a:p>
        </p:txBody>
      </p:sp>
      <p:sp>
        <p:nvSpPr>
          <p:cNvPr id="13" name="Rectangle 12"/>
          <p:cNvSpPr/>
          <p:nvPr/>
        </p:nvSpPr>
        <p:spPr>
          <a:xfrm>
            <a:off x="-12700" y="5934670"/>
            <a:ext cx="2908300" cy="923330"/>
          </a:xfrm>
          <a:prstGeom prst="rect">
            <a:avLst/>
          </a:prstGeom>
        </p:spPr>
        <p:txBody>
          <a:bodyPr wrap="square">
            <a:spAutoFit/>
          </a:bodyPr>
          <a:lstStyle/>
          <a:p>
            <a:pPr algn="ctr"/>
            <a:r>
              <a:rPr lang="en-US" b="1" dirty="0">
                <a:latin typeface="Corbel" panose="020B0503020204020204" pitchFamily="34" charset="0"/>
              </a:rPr>
              <a:t>Donna Nalley, PhD</a:t>
            </a:r>
          </a:p>
          <a:p>
            <a:pPr algn="ctr"/>
            <a:r>
              <a:rPr lang="en-US" b="1" dirty="0">
                <a:latin typeface="Corbel" panose="020B0503020204020204" pitchFamily="34" charset="0"/>
              </a:rPr>
              <a:t>English Program Director </a:t>
            </a:r>
          </a:p>
          <a:p>
            <a:pPr algn="ctr"/>
            <a:r>
              <a:rPr lang="en-US" b="1" dirty="0">
                <a:latin typeface="Corbel" panose="020B0503020204020204" pitchFamily="34" charset="0"/>
              </a:rPr>
              <a:t>South University Online</a:t>
            </a:r>
          </a:p>
        </p:txBody>
      </p:sp>
      <p:sp>
        <p:nvSpPr>
          <p:cNvPr id="14" name="Rectangle 13"/>
          <p:cNvSpPr/>
          <p:nvPr/>
        </p:nvSpPr>
        <p:spPr>
          <a:xfrm>
            <a:off x="6096000" y="5934670"/>
            <a:ext cx="3035300" cy="923330"/>
          </a:xfrm>
          <a:prstGeom prst="rect">
            <a:avLst/>
          </a:prstGeom>
        </p:spPr>
        <p:txBody>
          <a:bodyPr wrap="square">
            <a:spAutoFit/>
          </a:bodyPr>
          <a:lstStyle/>
          <a:p>
            <a:pPr algn="ctr"/>
            <a:r>
              <a:rPr lang="en-US" b="1" dirty="0" smtClean="0">
                <a:latin typeface="Corbel" panose="020B0503020204020204" pitchFamily="34" charset="0"/>
              </a:rPr>
              <a:t>Jennifer Ferraro, MFA</a:t>
            </a:r>
            <a:endParaRPr lang="en-US" b="1" dirty="0">
              <a:latin typeface="Corbel" panose="020B0503020204020204" pitchFamily="34" charset="0"/>
            </a:endParaRPr>
          </a:p>
          <a:p>
            <a:pPr algn="ctr"/>
            <a:r>
              <a:rPr lang="en-US" b="1" dirty="0" smtClean="0">
                <a:latin typeface="Corbel" panose="020B0503020204020204" pitchFamily="34" charset="0"/>
              </a:rPr>
              <a:t>Assistant </a:t>
            </a:r>
            <a:r>
              <a:rPr lang="en-US" b="1" dirty="0">
                <a:latin typeface="Corbel" panose="020B0503020204020204" pitchFamily="34" charset="0"/>
              </a:rPr>
              <a:t>Program Director </a:t>
            </a:r>
          </a:p>
          <a:p>
            <a:pPr algn="ctr"/>
            <a:r>
              <a:rPr lang="en-US" b="1" dirty="0">
                <a:latin typeface="Corbel" panose="020B0503020204020204" pitchFamily="34" charset="0"/>
              </a:rPr>
              <a:t>South University Online</a:t>
            </a:r>
          </a:p>
        </p:txBody>
      </p:sp>
    </p:spTree>
    <p:extLst>
      <p:ext uri="{BB962C8B-B14F-4D97-AF65-F5344CB8AC3E}">
        <p14:creationId xmlns:p14="http://schemas.microsoft.com/office/powerpoint/2010/main" val="389743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2682" y="228600"/>
            <a:ext cx="8460318" cy="2215991"/>
          </a:xfrm>
          <a:prstGeom prst="rect">
            <a:avLst/>
          </a:prstGeom>
          <a:noFill/>
        </p:spPr>
        <p:txBody>
          <a:bodyPr wrap="square" rtlCol="0">
            <a:spAutoFit/>
          </a:bodyPr>
          <a:lstStyle/>
          <a:p>
            <a:r>
              <a:rPr lang="en-US" sz="2300" dirty="0"/>
              <a:t>Talitha is a 21-year-old single mother who dropped out of high school after having her first child at age 17. </a:t>
            </a:r>
            <a:r>
              <a:rPr lang="en-US" sz="2300" dirty="0" smtClean="0"/>
              <a:t>She </a:t>
            </a:r>
            <a:r>
              <a:rPr lang="en-US" sz="2300" dirty="0"/>
              <a:t>currently works in the fast-food industry and barely makes enough for basic survival. Having completed her GED, she desperately wants to improve her economic future for her children by getting </a:t>
            </a:r>
            <a:r>
              <a:rPr lang="en-US" sz="2300" dirty="0" smtClean="0"/>
              <a:t>a </a:t>
            </a:r>
            <a:r>
              <a:rPr lang="en-US" sz="2300" dirty="0"/>
              <a:t>degree in Allied Health Sciences. She is the first person in her family to attend college.</a:t>
            </a:r>
          </a:p>
        </p:txBody>
      </p:sp>
      <p:pic>
        <p:nvPicPr>
          <p:cNvPr id="5" name="Picture 4" descr="http://ts3.mm.bing.net/th?id=HN.608000329741764313&amp;w=236&amp;h=177&amp;c=7&amp;rs=1&amp;qlt=90&amp;o=4&amp;pid=1.7"/>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67000"/>
            <a:ext cx="5867400" cy="3962400"/>
          </a:xfrm>
          <a:prstGeom prst="rect">
            <a:avLst/>
          </a:prstGeom>
          <a:noFill/>
          <a:ln>
            <a:noFill/>
          </a:ln>
        </p:spPr>
      </p:pic>
    </p:spTree>
    <p:extLst>
      <p:ext uri="{BB962C8B-B14F-4D97-AF65-F5344CB8AC3E}">
        <p14:creationId xmlns:p14="http://schemas.microsoft.com/office/powerpoint/2010/main" val="217497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Army veteran Elliott James for years avoided see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57200"/>
            <a:ext cx="4495800" cy="599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669" y="914400"/>
            <a:ext cx="3581400" cy="4893647"/>
          </a:xfrm>
          <a:prstGeom prst="rect">
            <a:avLst/>
          </a:prstGeom>
        </p:spPr>
        <p:txBody>
          <a:bodyPr wrap="square">
            <a:spAutoFit/>
          </a:bodyPr>
          <a:lstStyle/>
          <a:p>
            <a:r>
              <a:rPr lang="en-US" sz="2400" dirty="0"/>
              <a:t>John is retired from his career in the Army, </a:t>
            </a:r>
            <a:endParaRPr lang="en-US" sz="2400" dirty="0" smtClean="0"/>
          </a:p>
          <a:p>
            <a:r>
              <a:rPr lang="en-US" sz="2400" dirty="0" smtClean="0"/>
              <a:t>where </a:t>
            </a:r>
            <a:r>
              <a:rPr lang="en-US" sz="2400" dirty="0"/>
              <a:t>he completed </a:t>
            </a:r>
            <a:endParaRPr lang="en-US" sz="2400" dirty="0" smtClean="0"/>
          </a:p>
          <a:p>
            <a:r>
              <a:rPr lang="en-US" sz="2400" dirty="0" smtClean="0"/>
              <a:t>two </a:t>
            </a:r>
            <a:r>
              <a:rPr lang="en-US" sz="2400" dirty="0"/>
              <a:t>tours of Iraq. He was medically discharged as physically and emotionally disabled. </a:t>
            </a:r>
            <a:r>
              <a:rPr lang="en-US" sz="2400" dirty="0" smtClean="0"/>
              <a:t>John </a:t>
            </a:r>
            <a:r>
              <a:rPr lang="en-US" sz="2400" dirty="0"/>
              <a:t>is now completing </a:t>
            </a:r>
            <a:r>
              <a:rPr lang="en-US" sz="2400" dirty="0" smtClean="0"/>
              <a:t>an online </a:t>
            </a:r>
            <a:r>
              <a:rPr lang="en-US" sz="2400" dirty="0"/>
              <a:t>degree in Information Technology so he can </a:t>
            </a:r>
            <a:r>
              <a:rPr lang="en-US" sz="2400" dirty="0" smtClean="0"/>
              <a:t>   start </a:t>
            </a:r>
            <a:r>
              <a:rPr lang="en-US" sz="2400" dirty="0"/>
              <a:t>a new career that </a:t>
            </a:r>
            <a:endParaRPr lang="en-US" sz="2400" dirty="0" smtClean="0"/>
          </a:p>
          <a:p>
            <a:r>
              <a:rPr lang="en-US" sz="2400" dirty="0" smtClean="0"/>
              <a:t>is </a:t>
            </a:r>
            <a:r>
              <a:rPr lang="en-US" sz="2400" dirty="0"/>
              <a:t>manageable with </a:t>
            </a:r>
            <a:endParaRPr lang="en-US" sz="2400" dirty="0" smtClean="0"/>
          </a:p>
          <a:p>
            <a:r>
              <a:rPr lang="en-US" sz="2400" dirty="0" smtClean="0"/>
              <a:t>his </a:t>
            </a:r>
            <a:r>
              <a:rPr lang="en-US" sz="2400" dirty="0"/>
              <a:t>disabilities.</a:t>
            </a:r>
          </a:p>
        </p:txBody>
      </p:sp>
    </p:spTree>
    <p:extLst>
      <p:ext uri="{BB962C8B-B14F-4D97-AF65-F5344CB8AC3E}">
        <p14:creationId xmlns:p14="http://schemas.microsoft.com/office/powerpoint/2010/main" val="171174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4500" y="4419600"/>
            <a:ext cx="8470900" cy="2215991"/>
          </a:xfrm>
          <a:prstGeom prst="rect">
            <a:avLst/>
          </a:prstGeom>
          <a:noFill/>
        </p:spPr>
        <p:txBody>
          <a:bodyPr wrap="square" rtlCol="0">
            <a:spAutoFit/>
          </a:bodyPr>
          <a:lstStyle/>
          <a:p>
            <a:r>
              <a:rPr lang="en-US" sz="2300" dirty="0"/>
              <a:t>Maria is a first-generation American and mother of five children. Since her divorce, she has worked as a Certified Nursing Assistant in nursing </a:t>
            </a:r>
            <a:r>
              <a:rPr lang="en-US" sz="2300" dirty="0" smtClean="0"/>
              <a:t>homes. She </a:t>
            </a:r>
            <a:r>
              <a:rPr lang="en-US" sz="2300" dirty="0"/>
              <a:t>hopes to become a nurse in order to advance and make a higher income. She also wants to become a model for her children that they too can go to college and be </a:t>
            </a:r>
            <a:r>
              <a:rPr lang="en-US" sz="2300" dirty="0" smtClean="0"/>
              <a:t>successful. She </a:t>
            </a:r>
            <a:r>
              <a:rPr lang="en-US" sz="2300" dirty="0"/>
              <a:t>is the first in her family to graduate high school and to attend college</a:t>
            </a:r>
            <a:r>
              <a:rPr lang="en-US" sz="2300" dirty="0" smtClean="0"/>
              <a:t>.</a:t>
            </a:r>
            <a:endParaRPr lang="en-US" sz="2300" dirty="0"/>
          </a:p>
        </p:txBody>
      </p:sp>
      <p:pic>
        <p:nvPicPr>
          <p:cNvPr id="4" name="Picture 3" descr="http://ts1.mm.bing.net/th?&amp;id=HN.608040960133500339&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42900"/>
            <a:ext cx="6172200" cy="3924300"/>
          </a:xfrm>
          <a:prstGeom prst="rect">
            <a:avLst/>
          </a:prstGeom>
          <a:noFill/>
          <a:ln>
            <a:noFill/>
          </a:ln>
        </p:spPr>
      </p:pic>
    </p:spTree>
    <p:extLst>
      <p:ext uri="{BB962C8B-B14F-4D97-AF65-F5344CB8AC3E}">
        <p14:creationId xmlns:p14="http://schemas.microsoft.com/office/powerpoint/2010/main" val="3654723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533400"/>
            <a:ext cx="8166100" cy="584775"/>
          </a:xfrm>
          <a:prstGeom prst="rect">
            <a:avLst/>
          </a:prstGeom>
          <a:noFill/>
        </p:spPr>
        <p:txBody>
          <a:bodyPr wrap="square" rtlCol="0">
            <a:spAutoFit/>
          </a:bodyPr>
          <a:lstStyle/>
          <a:p>
            <a:pPr algn="ctr"/>
            <a:r>
              <a:rPr lang="en-US" sz="3200" b="1" dirty="0" smtClean="0">
                <a:latin typeface="Corbel" panose="020B0503020204020204" pitchFamily="34" charset="0"/>
              </a:rPr>
              <a:t>Time Out for Quick Questions or Comments</a:t>
            </a:r>
            <a:endParaRPr lang="en-US" sz="3200" b="1" dirty="0">
              <a:latin typeface="Corbel" panose="020B0503020204020204" pitchFamily="34" charset="0"/>
            </a:endParaRPr>
          </a:p>
        </p:txBody>
      </p:sp>
      <p:pic>
        <p:nvPicPr>
          <p:cNvPr id="6" name="Picture 2" descr="http://cache1.asset-cache.net/gc/92786967-greenhouse-worker-tending-to-plants-gettyimages.jpg?v=1&amp;c=IWSAsset&amp;k=2&amp;d=11u6c%2F0peymnOI2no00t7vc%2BGGDmMMZxYxEdwdnE3I4%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1295398"/>
            <a:ext cx="7937500" cy="527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45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 y="-76199"/>
            <a:ext cx="9176951" cy="69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66800" y="457200"/>
            <a:ext cx="7620000" cy="523220"/>
          </a:xfrm>
          <a:prstGeom prst="rect">
            <a:avLst/>
          </a:prstGeom>
        </p:spPr>
        <p:txBody>
          <a:bodyPr wrap="square">
            <a:spAutoFit/>
          </a:bodyPr>
          <a:lstStyle/>
          <a:p>
            <a:r>
              <a:rPr lang="en-US" sz="2800" b="1" dirty="0"/>
              <a:t>Reaching Students through Targeted </a:t>
            </a:r>
            <a:r>
              <a:rPr lang="en-US" sz="2800" b="1" dirty="0" smtClean="0"/>
              <a:t>Assignments </a:t>
            </a:r>
          </a:p>
        </p:txBody>
      </p:sp>
      <p:pic>
        <p:nvPicPr>
          <p:cNvPr id="5" name="Picture 2" descr="http://i.huffpost.com/gen/1170386/thumbs/o-SAD-STUDENT-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4284" y="2209800"/>
            <a:ext cx="4894263" cy="35046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9200" y="1219200"/>
            <a:ext cx="7239000" cy="1200329"/>
          </a:xfrm>
          <a:prstGeom prst="rect">
            <a:avLst/>
          </a:prstGeom>
          <a:noFill/>
        </p:spPr>
        <p:txBody>
          <a:bodyPr wrap="square" rtlCol="0">
            <a:spAutoFit/>
          </a:bodyPr>
          <a:lstStyle/>
          <a:p>
            <a:r>
              <a:rPr lang="en-US" sz="2400" dirty="0" smtClean="0"/>
              <a:t>We often hear negative messages in ENG 0099. Students will comment, “I’m just not smart enough” or “I’m not a good writer.”</a:t>
            </a:r>
            <a:endParaRPr lang="en-US" sz="2400" dirty="0"/>
          </a:p>
        </p:txBody>
      </p:sp>
    </p:spTree>
    <p:extLst>
      <p:ext uri="{BB962C8B-B14F-4D97-AF65-F5344CB8AC3E}">
        <p14:creationId xmlns:p14="http://schemas.microsoft.com/office/powerpoint/2010/main" val="3148957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 y="-76199"/>
            <a:ext cx="9176951" cy="69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66800" y="457200"/>
            <a:ext cx="7620000" cy="523220"/>
          </a:xfrm>
          <a:prstGeom prst="rect">
            <a:avLst/>
          </a:prstGeom>
        </p:spPr>
        <p:txBody>
          <a:bodyPr wrap="square">
            <a:spAutoFit/>
          </a:bodyPr>
          <a:lstStyle/>
          <a:p>
            <a:r>
              <a:rPr lang="en-US" sz="2800" b="1" dirty="0" smtClean="0"/>
              <a:t>Overcoming Negative Messages from Authority</a:t>
            </a:r>
          </a:p>
        </p:txBody>
      </p:sp>
      <p:pic>
        <p:nvPicPr>
          <p:cNvPr id="6" name="Picture 5" descr="http://1.bp.blogspot.com/-7UZ1I-q7upE/UgY7GKW9yjI/AAAAAAAADVM/q7lUpcZFDs8/s1600/Screen+Shot+2013-08-10+at+9.00.55+AM.png"/>
          <p:cNvPicPr/>
          <p:nvPr/>
        </p:nvPicPr>
        <p:blipFill rotWithShape="1">
          <a:blip r:embed="rId3">
            <a:extLst>
              <a:ext uri="{28A0092B-C50C-407E-A947-70E740481C1C}">
                <a14:useLocalDpi xmlns:a14="http://schemas.microsoft.com/office/drawing/2010/main" val="0"/>
              </a:ext>
            </a:extLst>
          </a:blip>
          <a:srcRect t="4225" r="4167" b="1760"/>
          <a:stretch/>
        </p:blipFill>
        <p:spPr bwMode="auto">
          <a:xfrm>
            <a:off x="5257800" y="2716852"/>
            <a:ext cx="3000375" cy="2743200"/>
          </a:xfrm>
          <a:prstGeom prst="rect">
            <a:avLst/>
          </a:prstGeom>
          <a:noFill/>
          <a:ln>
            <a:noFill/>
          </a:ln>
          <a:extLst>
            <a:ext uri="{53640926-AAD7-44d8-BBD7-CCE9431645EC}">
              <a14:shadowObscured xmlns:a14="http://schemas.microsoft.com/office/drawing/2010/main"/>
            </a:ext>
          </a:extLst>
        </p:spPr>
      </p:pic>
      <p:pic>
        <p:nvPicPr>
          <p:cNvPr id="1026" name="Picture 2" descr="http://media.tumblr.com/fcc99ec6d1d0de513fbb92a3011cf950/tumblr_inline_muwqiwG4Xq1qahr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83340"/>
            <a:ext cx="3124200" cy="333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70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 y="-76199"/>
            <a:ext cx="9176951" cy="69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66800" y="457200"/>
            <a:ext cx="7620000" cy="523220"/>
          </a:xfrm>
          <a:prstGeom prst="rect">
            <a:avLst/>
          </a:prstGeom>
        </p:spPr>
        <p:txBody>
          <a:bodyPr wrap="square">
            <a:spAutoFit/>
          </a:bodyPr>
          <a:lstStyle/>
          <a:p>
            <a:r>
              <a:rPr lang="en-US" sz="2800" b="1" dirty="0" smtClean="0"/>
              <a:t>Encouraging Themselves through Helping Others</a:t>
            </a:r>
          </a:p>
        </p:txBody>
      </p:sp>
      <p:pic>
        <p:nvPicPr>
          <p:cNvPr id="2050" name="Picture 2" descr="http://f.tqn.com/y/parentingteens/1/W/V/7/1/1030603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0101"/>
            <a:ext cx="6378221" cy="425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57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
        <p:nvSpPr>
          <p:cNvPr id="3" name="TextBox 2"/>
          <p:cNvSpPr txBox="1"/>
          <p:nvPr/>
        </p:nvSpPr>
        <p:spPr>
          <a:xfrm>
            <a:off x="533400" y="76200"/>
            <a:ext cx="7848600" cy="677108"/>
          </a:xfrm>
          <a:prstGeom prst="rect">
            <a:avLst/>
          </a:prstGeom>
          <a:noFill/>
        </p:spPr>
        <p:txBody>
          <a:bodyPr wrap="square" rtlCol="0">
            <a:spAutoFit/>
          </a:bodyPr>
          <a:lstStyle/>
          <a:p>
            <a:pPr algn="ctr"/>
            <a:r>
              <a:rPr lang="en-US" sz="3800" dirty="0" smtClean="0"/>
              <a:t>Activity #2: An Educational Experience</a:t>
            </a:r>
            <a:endParaRPr lang="en-US" sz="3800" dirty="0"/>
          </a:p>
        </p:txBody>
      </p:sp>
    </p:spTree>
    <p:extLst>
      <p:ext uri="{BB962C8B-B14F-4D97-AF65-F5344CB8AC3E}">
        <p14:creationId xmlns:p14="http://schemas.microsoft.com/office/powerpoint/2010/main" val="4279928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 y="-76199"/>
            <a:ext cx="9176951" cy="69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66800" y="457200"/>
            <a:ext cx="7620000" cy="646331"/>
          </a:xfrm>
          <a:prstGeom prst="rect">
            <a:avLst/>
          </a:prstGeom>
        </p:spPr>
        <p:txBody>
          <a:bodyPr wrap="square">
            <a:spAutoFit/>
          </a:bodyPr>
          <a:lstStyle/>
          <a:p>
            <a:r>
              <a:rPr lang="en-US" sz="3600" b="1" dirty="0" smtClean="0"/>
              <a:t>Final Self-Evaluation in the Journal</a:t>
            </a:r>
          </a:p>
        </p:txBody>
      </p:sp>
      <p:pic>
        <p:nvPicPr>
          <p:cNvPr id="3074" name="Picture 2" descr="http://cdn.pazoo.com/wp-content/uploads/sites/2/2014/11/fashion-photography-stronger-Favim.com-301560-2.jpg?d1c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338" y="1416047"/>
            <a:ext cx="5973322" cy="399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412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 y="-76199"/>
            <a:ext cx="9176951" cy="69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295400" y="457200"/>
            <a:ext cx="7391400" cy="523220"/>
          </a:xfrm>
          <a:prstGeom prst="rect">
            <a:avLst/>
          </a:prstGeom>
        </p:spPr>
        <p:txBody>
          <a:bodyPr wrap="square">
            <a:spAutoFit/>
          </a:bodyPr>
          <a:lstStyle/>
          <a:p>
            <a:r>
              <a:rPr lang="en-US" sz="2800" b="1" dirty="0" smtClean="0"/>
              <a:t>Retaining Students through Quality Feedback</a:t>
            </a:r>
          </a:p>
        </p:txBody>
      </p:sp>
      <p:pic>
        <p:nvPicPr>
          <p:cNvPr id="4098" name="Picture 2" descr="http://unbounce.com/photos/user-feedback-im-liste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615" y="1239437"/>
            <a:ext cx="620485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96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 y="-76199"/>
            <a:ext cx="9176951" cy="69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95400" y="533400"/>
            <a:ext cx="7315200" cy="4555093"/>
          </a:xfrm>
          <a:prstGeom prst="rect">
            <a:avLst/>
          </a:prstGeom>
        </p:spPr>
        <p:txBody>
          <a:bodyPr wrap="square">
            <a:spAutoFit/>
          </a:bodyPr>
          <a:lstStyle/>
          <a:p>
            <a:r>
              <a:rPr lang="en-US" sz="2900" b="1" dirty="0" smtClean="0"/>
              <a:t>Reaching</a:t>
            </a:r>
            <a:r>
              <a:rPr lang="en-US" sz="2900" b="1" dirty="0"/>
              <a:t>, </a:t>
            </a:r>
            <a:r>
              <a:rPr lang="en-US" sz="2900" b="1" dirty="0" smtClean="0"/>
              <a:t>Retaining</a:t>
            </a:r>
            <a:r>
              <a:rPr lang="en-US" sz="2900" b="1" dirty="0"/>
              <a:t>, and </a:t>
            </a:r>
            <a:r>
              <a:rPr lang="en-US" sz="2900" b="1" dirty="0" smtClean="0"/>
              <a:t>Supporting Students </a:t>
            </a:r>
          </a:p>
          <a:p>
            <a:r>
              <a:rPr lang="en-US" sz="2900" dirty="0"/>
              <a:t> </a:t>
            </a:r>
          </a:p>
          <a:p>
            <a:pPr lvl="0"/>
            <a:r>
              <a:rPr lang="en-US" sz="2900" dirty="0" smtClean="0"/>
              <a:t>*Strategic </a:t>
            </a:r>
            <a:r>
              <a:rPr lang="en-US" sz="2900" dirty="0"/>
              <a:t>revision of assignments in our </a:t>
            </a:r>
            <a:endParaRPr lang="en-US" sz="2900" dirty="0" smtClean="0"/>
          </a:p>
          <a:p>
            <a:pPr lvl="0"/>
            <a:r>
              <a:rPr lang="en-US" sz="2900" dirty="0" smtClean="0"/>
              <a:t>first-year</a:t>
            </a:r>
            <a:r>
              <a:rPr lang="en-US" sz="2900" dirty="0"/>
              <a:t>, developmental writing course</a:t>
            </a:r>
          </a:p>
          <a:p>
            <a:pPr lvl="0"/>
            <a:endParaRPr lang="en-US" sz="2900" dirty="0" smtClean="0"/>
          </a:p>
          <a:p>
            <a:pPr lvl="0"/>
            <a:r>
              <a:rPr lang="en-US" sz="2900" dirty="0"/>
              <a:t>*</a:t>
            </a:r>
            <a:r>
              <a:rPr lang="en-US" sz="2900" dirty="0" smtClean="0"/>
              <a:t>Instructor-led </a:t>
            </a:r>
            <a:r>
              <a:rPr lang="en-US" sz="2900" dirty="0"/>
              <a:t>outreach strategies geared toward underprepared students</a:t>
            </a:r>
          </a:p>
          <a:p>
            <a:pPr lvl="0"/>
            <a:endParaRPr lang="en-US" sz="2900" dirty="0" smtClean="0"/>
          </a:p>
          <a:p>
            <a:pPr lvl="0"/>
            <a:r>
              <a:rPr lang="en-US" sz="2900" dirty="0"/>
              <a:t>*</a:t>
            </a:r>
            <a:r>
              <a:rPr lang="en-US" sz="2900" dirty="0" smtClean="0"/>
              <a:t>Opportunities </a:t>
            </a:r>
            <a:r>
              <a:rPr lang="en-US" sz="2900" dirty="0"/>
              <a:t>for faculty training and </a:t>
            </a:r>
            <a:r>
              <a:rPr lang="en-US" sz="2900" dirty="0" smtClean="0"/>
              <a:t>development</a:t>
            </a:r>
            <a:endParaRPr lang="en-US" sz="2900" dirty="0"/>
          </a:p>
        </p:txBody>
      </p:sp>
    </p:spTree>
    <p:extLst>
      <p:ext uri="{BB962C8B-B14F-4D97-AF65-F5344CB8AC3E}">
        <p14:creationId xmlns:p14="http://schemas.microsoft.com/office/powerpoint/2010/main" val="112668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 y="-76199"/>
            <a:ext cx="9176951" cy="69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14400" y="457200"/>
            <a:ext cx="7924800" cy="584775"/>
          </a:xfrm>
          <a:prstGeom prst="rect">
            <a:avLst/>
          </a:prstGeom>
        </p:spPr>
        <p:txBody>
          <a:bodyPr wrap="square">
            <a:spAutoFit/>
          </a:bodyPr>
          <a:lstStyle/>
          <a:p>
            <a:r>
              <a:rPr lang="en-US" sz="3200" b="1" dirty="0" smtClean="0"/>
              <a:t>Retaining Students through Quality Feedback</a:t>
            </a:r>
          </a:p>
        </p:txBody>
      </p:sp>
      <p:sp>
        <p:nvSpPr>
          <p:cNvPr id="3" name="Rectangle 2"/>
          <p:cNvSpPr/>
          <p:nvPr/>
        </p:nvSpPr>
        <p:spPr>
          <a:xfrm>
            <a:off x="1371600" y="1321558"/>
            <a:ext cx="6705600" cy="39703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solidFill>
                  <a:schemeClr val="accent3">
                    <a:lumMod val="50000"/>
                  </a:schemeClr>
                </a:solidFill>
                <a:effectLst>
                  <a:reflection blurRad="12700" stA="50000" endPos="50000" dist="5000" dir="5400000" sy="-100000" rotWithShape="0"/>
                </a:effectLst>
              </a:rPr>
              <a:t>Understandable</a:t>
            </a:r>
          </a:p>
          <a:p>
            <a:pPr algn="ctr"/>
            <a:r>
              <a:rPr lang="en-US" sz="3600" b="1" cap="all" dirty="0" smtClean="0">
                <a:ln w="0"/>
                <a:solidFill>
                  <a:schemeClr val="accent3">
                    <a:lumMod val="50000"/>
                  </a:schemeClr>
                </a:solidFill>
                <a:effectLst>
                  <a:reflection blurRad="12700" stA="50000" endPos="50000" dist="5000" dir="5400000" sy="-100000" rotWithShape="0"/>
                </a:effectLst>
              </a:rPr>
              <a:t>Selective</a:t>
            </a:r>
          </a:p>
          <a:p>
            <a:pPr algn="ctr"/>
            <a:r>
              <a:rPr lang="en-US" sz="3600" b="1" cap="all" dirty="0" smtClean="0">
                <a:ln w="0"/>
                <a:solidFill>
                  <a:schemeClr val="accent3">
                    <a:lumMod val="50000"/>
                  </a:schemeClr>
                </a:solidFill>
                <a:effectLst>
                  <a:reflection blurRad="12700" stA="50000" endPos="50000" dist="5000" dir="5400000" sy="-100000" rotWithShape="0"/>
                </a:effectLst>
              </a:rPr>
              <a:t>Specific</a:t>
            </a:r>
          </a:p>
          <a:p>
            <a:pPr algn="ctr"/>
            <a:r>
              <a:rPr lang="en-US" sz="3600" b="1" cap="all" dirty="0" smtClean="0">
                <a:ln w="0"/>
                <a:solidFill>
                  <a:schemeClr val="accent3">
                    <a:lumMod val="50000"/>
                  </a:schemeClr>
                </a:solidFill>
                <a:effectLst>
                  <a:reflection blurRad="12700" stA="50000" endPos="50000" dist="5000" dir="5400000" sy="-100000" rotWithShape="0"/>
                </a:effectLst>
              </a:rPr>
              <a:t>Timely and Forward Looking</a:t>
            </a:r>
          </a:p>
          <a:p>
            <a:pPr algn="ctr"/>
            <a:r>
              <a:rPr lang="en-US" sz="3600" b="1" cap="all" dirty="0" smtClean="0">
                <a:ln w="0"/>
                <a:solidFill>
                  <a:schemeClr val="accent3">
                    <a:lumMod val="50000"/>
                  </a:schemeClr>
                </a:solidFill>
                <a:effectLst>
                  <a:reflection blurRad="12700" stA="50000" endPos="50000" dist="5000" dir="5400000" sy="-100000" rotWithShape="0"/>
                </a:effectLst>
              </a:rPr>
              <a:t>Non-Judgmental</a:t>
            </a:r>
          </a:p>
          <a:p>
            <a:pPr algn="ctr"/>
            <a:r>
              <a:rPr lang="en-US" sz="3600" b="1" cap="all" dirty="0" smtClean="0">
                <a:ln w="0"/>
                <a:solidFill>
                  <a:schemeClr val="accent3">
                    <a:lumMod val="50000"/>
                  </a:schemeClr>
                </a:solidFill>
                <a:effectLst>
                  <a:reflection blurRad="12700" stA="50000" endPos="50000" dist="5000" dir="5400000" sy="-100000" rotWithShape="0"/>
                </a:effectLst>
              </a:rPr>
              <a:t>Transferable</a:t>
            </a:r>
          </a:p>
          <a:p>
            <a:pPr algn="ctr"/>
            <a:r>
              <a:rPr lang="en-US" sz="3600" b="1" cap="all" dirty="0" smtClean="0">
                <a:ln w="0"/>
                <a:solidFill>
                  <a:schemeClr val="accent3">
                    <a:lumMod val="50000"/>
                  </a:schemeClr>
                </a:solidFill>
                <a:effectLst>
                  <a:reflection blurRad="12700" stA="50000" endPos="50000" dist="5000" dir="5400000" sy="-100000" rotWithShape="0"/>
                </a:effectLst>
              </a:rPr>
              <a:t>personal</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925423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 y="-76199"/>
            <a:ext cx="9176951" cy="69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66800" y="457200"/>
            <a:ext cx="7620000" cy="584775"/>
          </a:xfrm>
          <a:prstGeom prst="rect">
            <a:avLst/>
          </a:prstGeom>
        </p:spPr>
        <p:txBody>
          <a:bodyPr wrap="square">
            <a:spAutoFit/>
          </a:bodyPr>
          <a:lstStyle/>
          <a:p>
            <a:r>
              <a:rPr lang="en-US" sz="3200" b="1" dirty="0" smtClean="0"/>
              <a:t>Responding to a First Plagiarism Incident</a:t>
            </a:r>
          </a:p>
        </p:txBody>
      </p:sp>
      <p:pic>
        <p:nvPicPr>
          <p:cNvPr id="5122" name="Picture 2" descr="https://www.plagiarismtoday.com/wp-content/uploads/2012/10/facepalm-image-300x1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949" y="2514599"/>
            <a:ext cx="4415051" cy="28992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1371600"/>
            <a:ext cx="7315200" cy="1292662"/>
          </a:xfrm>
          <a:prstGeom prst="rect">
            <a:avLst/>
          </a:prstGeom>
          <a:noFill/>
        </p:spPr>
        <p:txBody>
          <a:bodyPr wrap="square" rtlCol="0">
            <a:spAutoFit/>
          </a:bodyPr>
          <a:lstStyle/>
          <a:p>
            <a:r>
              <a:rPr lang="en-US" sz="2600" dirty="0" smtClean="0"/>
              <a:t>First-generation college students often over-estimate the impact of discouraging events, such as an initial plagiarism incident.</a:t>
            </a:r>
            <a:endParaRPr lang="en-US" sz="2600" dirty="0"/>
          </a:p>
        </p:txBody>
      </p:sp>
    </p:spTree>
    <p:extLst>
      <p:ext uri="{BB962C8B-B14F-4D97-AF65-F5344CB8AC3E}">
        <p14:creationId xmlns:p14="http://schemas.microsoft.com/office/powerpoint/2010/main" val="3671821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 y="-76199"/>
            <a:ext cx="9176951" cy="69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66800" y="457200"/>
            <a:ext cx="7620000" cy="584775"/>
          </a:xfrm>
          <a:prstGeom prst="rect">
            <a:avLst/>
          </a:prstGeom>
        </p:spPr>
        <p:txBody>
          <a:bodyPr wrap="square">
            <a:spAutoFit/>
          </a:bodyPr>
          <a:lstStyle/>
          <a:p>
            <a:r>
              <a:rPr lang="en-US" sz="3200" b="1" dirty="0" smtClean="0"/>
              <a:t>Retaining Students through Active Outreach</a:t>
            </a:r>
          </a:p>
        </p:txBody>
      </p:sp>
      <p:pic>
        <p:nvPicPr>
          <p:cNvPr id="6146" name="Picture 2" descr="https://www.avmed.org/PR/GHR/img/main/man-multitasking-at-his-cubi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219200"/>
            <a:ext cx="7239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830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 y="-76199"/>
            <a:ext cx="9176951" cy="69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46328" y="271826"/>
            <a:ext cx="7620000" cy="492443"/>
          </a:xfrm>
          <a:prstGeom prst="rect">
            <a:avLst/>
          </a:prstGeom>
        </p:spPr>
        <p:txBody>
          <a:bodyPr wrap="square">
            <a:spAutoFit/>
          </a:bodyPr>
          <a:lstStyle/>
          <a:p>
            <a:r>
              <a:rPr lang="en-US" sz="2600" b="1" dirty="0" smtClean="0"/>
              <a:t>Outreach and Feedback in the Journal and Gradebook</a:t>
            </a:r>
            <a:endParaRPr lang="en-US" sz="2600" dirty="0"/>
          </a:p>
        </p:txBody>
      </p:sp>
      <p:pic>
        <p:nvPicPr>
          <p:cNvPr id="7170" name="Picture 2" descr="http://www.milady.cengage.com/imgs/bus-fund-online-lea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092" y="105382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566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7" y="-116672"/>
            <a:ext cx="9176951" cy="69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66800" y="228600"/>
            <a:ext cx="7620000" cy="1200329"/>
          </a:xfrm>
          <a:prstGeom prst="rect">
            <a:avLst/>
          </a:prstGeom>
        </p:spPr>
        <p:txBody>
          <a:bodyPr wrap="square">
            <a:spAutoFit/>
          </a:bodyPr>
          <a:lstStyle/>
          <a:p>
            <a:pPr algn="ctr"/>
            <a:r>
              <a:rPr lang="en-US" sz="3600" b="1" dirty="0" smtClean="0"/>
              <a:t>Supporting </a:t>
            </a:r>
            <a:r>
              <a:rPr lang="en-US" sz="3600" b="1" dirty="0"/>
              <a:t>Students through </a:t>
            </a:r>
            <a:endParaRPr lang="en-US" sz="3600" b="1" dirty="0" smtClean="0"/>
          </a:p>
          <a:p>
            <a:pPr algn="ctr"/>
            <a:r>
              <a:rPr lang="en-US" sz="3600" b="1" dirty="0" smtClean="0"/>
              <a:t>Training </a:t>
            </a:r>
            <a:r>
              <a:rPr lang="en-US" sz="3600" b="1" dirty="0"/>
              <a:t>and Developing Faculty </a:t>
            </a: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793" y="1600200"/>
            <a:ext cx="5416014" cy="4163662"/>
          </a:xfrm>
          <a:prstGeom prst="rect">
            <a:avLst/>
          </a:prstGeom>
        </p:spPr>
      </p:pic>
    </p:spTree>
    <p:extLst>
      <p:ext uri="{BB962C8B-B14F-4D97-AF65-F5344CB8AC3E}">
        <p14:creationId xmlns:p14="http://schemas.microsoft.com/office/powerpoint/2010/main" val="489364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533400"/>
            <a:ext cx="8166100" cy="584775"/>
          </a:xfrm>
          <a:prstGeom prst="rect">
            <a:avLst/>
          </a:prstGeom>
          <a:noFill/>
        </p:spPr>
        <p:txBody>
          <a:bodyPr wrap="square" rtlCol="0">
            <a:spAutoFit/>
          </a:bodyPr>
          <a:lstStyle/>
          <a:p>
            <a:pPr algn="ctr"/>
            <a:r>
              <a:rPr lang="en-US" sz="3200" b="1" dirty="0" smtClean="0">
                <a:latin typeface="Corbel" panose="020B0503020204020204" pitchFamily="34" charset="0"/>
              </a:rPr>
              <a:t>Time Out for Quick Questions or Comments</a:t>
            </a:r>
            <a:endParaRPr lang="en-US" sz="3200" b="1" dirty="0">
              <a:latin typeface="Corbel" panose="020B0503020204020204" pitchFamily="34" charset="0"/>
            </a:endParaRPr>
          </a:p>
        </p:txBody>
      </p:sp>
      <p:pic>
        <p:nvPicPr>
          <p:cNvPr id="6" name="Picture 5" descr="http://www.visualphotos.com/photo/2x4427623/hispanic_woman_gardening_DBC01047.jpg"/>
          <p:cNvPicPr/>
          <p:nvPr/>
        </p:nvPicPr>
        <p:blipFill rotWithShape="1">
          <a:blip r:embed="rId3">
            <a:extLst>
              <a:ext uri="{28A0092B-C50C-407E-A947-70E740481C1C}">
                <a14:useLocalDpi xmlns:a14="http://schemas.microsoft.com/office/drawing/2010/main" val="0"/>
              </a:ext>
            </a:extLst>
          </a:blip>
          <a:srcRect l="8333" t="8452" b="7940"/>
          <a:stretch/>
        </p:blipFill>
        <p:spPr bwMode="auto">
          <a:xfrm>
            <a:off x="930275" y="1442113"/>
            <a:ext cx="7283450" cy="4800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4925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
        <p:nvSpPr>
          <p:cNvPr id="3" name="TextBox 2"/>
          <p:cNvSpPr txBox="1"/>
          <p:nvPr/>
        </p:nvSpPr>
        <p:spPr>
          <a:xfrm>
            <a:off x="533400" y="76200"/>
            <a:ext cx="7848600" cy="1261884"/>
          </a:xfrm>
          <a:prstGeom prst="rect">
            <a:avLst/>
          </a:prstGeom>
          <a:noFill/>
        </p:spPr>
        <p:txBody>
          <a:bodyPr wrap="square" rtlCol="0">
            <a:spAutoFit/>
          </a:bodyPr>
          <a:lstStyle/>
          <a:p>
            <a:pPr algn="ctr"/>
            <a:r>
              <a:rPr lang="en-US" sz="3800" dirty="0" smtClean="0"/>
              <a:t>Activity #3: Creating Growth and Belonging in an Assignment or Course</a:t>
            </a:r>
            <a:endParaRPr lang="en-US" sz="3800" dirty="0"/>
          </a:p>
        </p:txBody>
      </p:sp>
    </p:spTree>
    <p:extLst>
      <p:ext uri="{BB962C8B-B14F-4D97-AF65-F5344CB8AC3E}">
        <p14:creationId xmlns:p14="http://schemas.microsoft.com/office/powerpoint/2010/main" val="1808140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 y="228600"/>
            <a:ext cx="7772400" cy="3908762"/>
          </a:xfrm>
          <a:prstGeom prst="rect">
            <a:avLst/>
          </a:prstGeom>
        </p:spPr>
        <p:txBody>
          <a:bodyPr wrap="square">
            <a:spAutoFit/>
          </a:bodyPr>
          <a:lstStyle/>
          <a:p>
            <a:r>
              <a:rPr lang="en-US" sz="3600" b="1" dirty="0" smtClean="0"/>
              <a:t>Time for Sharing</a:t>
            </a:r>
            <a:endParaRPr lang="en-US" sz="3600" dirty="0"/>
          </a:p>
          <a:p>
            <a:r>
              <a:rPr lang="en-US" sz="1000" dirty="0"/>
              <a:t> </a:t>
            </a:r>
          </a:p>
          <a:p>
            <a:r>
              <a:rPr lang="en-US" sz="2400" dirty="0" smtClean="0"/>
              <a:t>Share your revised assignment or dream course with another person in the group. </a:t>
            </a:r>
          </a:p>
          <a:p>
            <a:endParaRPr lang="en-US" sz="1000" dirty="0" smtClean="0"/>
          </a:p>
          <a:p>
            <a:r>
              <a:rPr lang="en-US" sz="2400" dirty="0" smtClean="0"/>
              <a:t>Explain the course/assignment, students, tasks, resources, approach, and expectations for outreach, feedback, and faculty training and development. </a:t>
            </a:r>
          </a:p>
          <a:p>
            <a:r>
              <a:rPr lang="en-US" sz="2400" dirty="0" smtClean="0"/>
              <a:t> </a:t>
            </a:r>
          </a:p>
          <a:p>
            <a:r>
              <a:rPr lang="en-US" sz="2400" dirty="0" smtClean="0"/>
              <a:t>Do we have any volunteers to share a revised assignment or dream course with the whole group?</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765" y="4267200"/>
            <a:ext cx="5291670" cy="2463801"/>
          </a:xfrm>
          <a:prstGeom prst="rect">
            <a:avLst/>
          </a:prstGeom>
        </p:spPr>
      </p:pic>
    </p:spTree>
    <p:extLst>
      <p:ext uri="{BB962C8B-B14F-4D97-AF65-F5344CB8AC3E}">
        <p14:creationId xmlns:p14="http://schemas.microsoft.com/office/powerpoint/2010/main" val="650042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 y="-76199"/>
            <a:ext cx="9176951" cy="69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152400"/>
            <a:ext cx="8305800" cy="6232475"/>
          </a:xfrm>
          <a:prstGeom prst="rect">
            <a:avLst/>
          </a:prstGeom>
          <a:noFill/>
        </p:spPr>
        <p:txBody>
          <a:bodyPr wrap="square" rtlCol="0">
            <a:spAutoFit/>
          </a:bodyPr>
          <a:lstStyle/>
          <a:p>
            <a:pPr algn="ctr">
              <a:lnSpc>
                <a:spcPct val="150000"/>
              </a:lnSpc>
            </a:pPr>
            <a:r>
              <a:rPr lang="en-US" sz="4000" b="1" dirty="0" smtClean="0">
                <a:latin typeface="Corbel" panose="020B0503020204020204" pitchFamily="34" charset="0"/>
                <a:ea typeface="Calibri"/>
                <a:cs typeface="Times New Roman"/>
              </a:rPr>
              <a:t>Links for Further </a:t>
            </a:r>
            <a:r>
              <a:rPr lang="en-US" sz="4000" b="1" dirty="0">
                <a:latin typeface="Corbel" panose="020B0503020204020204" pitchFamily="34" charset="0"/>
                <a:ea typeface="Calibri"/>
                <a:cs typeface="Times New Roman"/>
              </a:rPr>
              <a:t>Reading</a:t>
            </a:r>
          </a:p>
          <a:p>
            <a:endParaRPr lang="en-US" sz="1600" u="sng" dirty="0" smtClean="0"/>
          </a:p>
          <a:p>
            <a:r>
              <a:rPr lang="en-US" sz="1600" b="1" u="sng" dirty="0" smtClean="0"/>
              <a:t>http</a:t>
            </a:r>
            <a:r>
              <a:rPr lang="en-US" sz="1600" b="1" u="sng" dirty="0"/>
              <a:t>://chronicle.com/article/Carol-Dwecks-Attitude/65405</a:t>
            </a:r>
            <a:r>
              <a:rPr lang="en-US" sz="1600" b="1" u="sng" dirty="0" smtClean="0"/>
              <a:t>/</a:t>
            </a:r>
            <a:endParaRPr lang="en-US" sz="1600" b="1" dirty="0"/>
          </a:p>
          <a:p>
            <a:r>
              <a:rPr lang="en-US" sz="1600" b="1" dirty="0"/>
              <a:t> </a:t>
            </a:r>
          </a:p>
          <a:p>
            <a:r>
              <a:rPr lang="en-US" sz="1600" b="1" u="sng" dirty="0"/>
              <a:t>https://teachingcommons.stanford.edu/teaching-talk/%</a:t>
            </a:r>
            <a:r>
              <a:rPr lang="en-US" sz="1600" b="1" u="sng" dirty="0" smtClean="0"/>
              <a:t>E2%80%9Cgrowth-mindset%E2%80%9D-interventions</a:t>
            </a:r>
            <a:endParaRPr lang="en-US" sz="1600" b="1" dirty="0"/>
          </a:p>
          <a:p>
            <a:r>
              <a:rPr lang="en-US" sz="1600" b="1" dirty="0"/>
              <a:t> </a:t>
            </a:r>
          </a:p>
          <a:p>
            <a:r>
              <a:rPr lang="en-US" sz="1600" b="1" u="sng" dirty="0"/>
              <a:t>https://</a:t>
            </a:r>
            <a:r>
              <a:rPr lang="en-US" sz="1600" b="1" u="sng" dirty="0" smtClean="0"/>
              <a:t>teachingcommons.stanford.edu/teaching-talk/belonging-matters</a:t>
            </a:r>
            <a:endParaRPr lang="en-US" sz="1600" b="1" dirty="0"/>
          </a:p>
          <a:p>
            <a:r>
              <a:rPr lang="en-US" sz="1600" b="1" dirty="0"/>
              <a:t> </a:t>
            </a:r>
          </a:p>
          <a:p>
            <a:r>
              <a:rPr lang="en-US" sz="1600" b="1" u="sng" dirty="0"/>
              <a:t>http://</a:t>
            </a:r>
            <a:r>
              <a:rPr lang="en-US" sz="1600" b="1" u="sng" dirty="0" smtClean="0"/>
              <a:t>www.ascd.org/publications/educational-leadership/sept10/vol68/num01/Even-Geniuses-Work-Hard.aspx</a:t>
            </a:r>
            <a:endParaRPr lang="en-US" sz="1600" b="1" dirty="0"/>
          </a:p>
          <a:p>
            <a:r>
              <a:rPr lang="en-US" sz="1600" b="1" dirty="0"/>
              <a:t> </a:t>
            </a:r>
          </a:p>
          <a:p>
            <a:r>
              <a:rPr lang="en-US" sz="1600" b="1" u="sng" dirty="0"/>
              <a:t>http://larryferlazzo.edublogs.org/2013/01/17/heres-the-growth-mindset-article-prompt-were-using-as-part-of-our-semester-final/</a:t>
            </a:r>
            <a:endParaRPr lang="en-US" sz="1600" b="1" dirty="0"/>
          </a:p>
          <a:p>
            <a:r>
              <a:rPr lang="en-US" sz="1600" b="1" dirty="0"/>
              <a:t> </a:t>
            </a:r>
          </a:p>
          <a:p>
            <a:r>
              <a:rPr lang="en-US" sz="1600" b="1" u="sng" dirty="0"/>
              <a:t>http://</a:t>
            </a:r>
            <a:r>
              <a:rPr lang="en-US" sz="1600" b="1" u="sng" dirty="0" smtClean="0"/>
              <a:t>www.chaffey.edu/titlev/strategies.html</a:t>
            </a:r>
            <a:endParaRPr lang="en-US" sz="1600" b="1" dirty="0"/>
          </a:p>
          <a:p>
            <a:r>
              <a:rPr lang="en-US" sz="1600" b="1" dirty="0"/>
              <a:t> </a:t>
            </a:r>
          </a:p>
          <a:p>
            <a:r>
              <a:rPr lang="en-US" sz="1600" b="1" u="sng" dirty="0"/>
              <a:t>http://</a:t>
            </a:r>
            <a:r>
              <a:rPr lang="en-US" sz="1600" b="1" u="sng" dirty="0" smtClean="0"/>
              <a:t>www.perts.net/files/articles/PERTS_Summary_January_2014.pdf</a:t>
            </a:r>
            <a:endParaRPr lang="en-US" sz="1600" b="1" dirty="0"/>
          </a:p>
          <a:p>
            <a:r>
              <a:rPr lang="en-US" sz="1600" b="1" dirty="0"/>
              <a:t> </a:t>
            </a:r>
          </a:p>
          <a:p>
            <a:r>
              <a:rPr lang="en-US" sz="1600" b="1" u="sng" dirty="0"/>
              <a:t>http://www.hightechhigh.org/unboxed/issue10/mindsets_and_student_agency_contributors/</a:t>
            </a:r>
            <a:r>
              <a:rPr lang="en-US" sz="1600" b="1" dirty="0"/>
              <a:t> </a:t>
            </a:r>
          </a:p>
          <a:p>
            <a:pPr>
              <a:lnSpc>
                <a:spcPct val="150000"/>
              </a:lnSpc>
            </a:pPr>
            <a:endParaRPr lang="en-US" dirty="0" smtClean="0">
              <a:latin typeface="Corbel" panose="020B0503020204020204" pitchFamily="34" charset="0"/>
              <a:ea typeface="Calibri"/>
              <a:cs typeface="Times New Roman"/>
            </a:endParaRPr>
          </a:p>
        </p:txBody>
      </p:sp>
    </p:spTree>
    <p:extLst>
      <p:ext uri="{BB962C8B-B14F-4D97-AF65-F5344CB8AC3E}">
        <p14:creationId xmlns:p14="http://schemas.microsoft.com/office/powerpoint/2010/main" val="572013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829800" cy="7010400"/>
          </a:xfrm>
          <a:prstGeom prst="rect">
            <a:avLst/>
          </a:prstGeom>
        </p:spPr>
      </p:pic>
      <p:sp>
        <p:nvSpPr>
          <p:cNvPr id="7" name="TextBox 6"/>
          <p:cNvSpPr txBox="1"/>
          <p:nvPr/>
        </p:nvSpPr>
        <p:spPr>
          <a:xfrm>
            <a:off x="-76200" y="4876800"/>
            <a:ext cx="8991600" cy="1323439"/>
          </a:xfrm>
          <a:prstGeom prst="rect">
            <a:avLst/>
          </a:prstGeom>
          <a:noFill/>
        </p:spPr>
        <p:txBody>
          <a:bodyPr wrap="square" rtlCol="0">
            <a:spAutoFit/>
          </a:bodyPr>
          <a:lstStyle/>
          <a:p>
            <a:pPr algn="ctr"/>
            <a:r>
              <a:rPr lang="en-US" sz="4000" b="1" dirty="0">
                <a:solidFill>
                  <a:schemeClr val="tx1">
                    <a:lumMod val="95000"/>
                    <a:lumOff val="5000"/>
                  </a:schemeClr>
                </a:solidFill>
                <a:latin typeface="Corbel" panose="020B0503020204020204" pitchFamily="34" charset="0"/>
              </a:rPr>
              <a:t>Final Questions, Comments, and  </a:t>
            </a:r>
          </a:p>
          <a:p>
            <a:pPr algn="ctr"/>
            <a:r>
              <a:rPr lang="en-US" sz="4000" b="1" dirty="0">
                <a:solidFill>
                  <a:schemeClr val="tx1">
                    <a:lumMod val="95000"/>
                    <a:lumOff val="5000"/>
                  </a:schemeClr>
                </a:solidFill>
                <a:latin typeface="Corbel" panose="020B0503020204020204" pitchFamily="34" charset="0"/>
              </a:rPr>
              <a:t>Your Ideas for </a:t>
            </a:r>
            <a:r>
              <a:rPr lang="en-US" sz="4000" b="1" dirty="0" smtClean="0">
                <a:solidFill>
                  <a:schemeClr val="tx1">
                    <a:lumMod val="95000"/>
                    <a:lumOff val="5000"/>
                  </a:schemeClr>
                </a:solidFill>
                <a:latin typeface="Corbel" panose="020B0503020204020204" pitchFamily="34" charset="0"/>
              </a:rPr>
              <a:t>Implementation</a:t>
            </a:r>
            <a:endParaRPr lang="en-US" sz="4000" b="1" dirty="0">
              <a:solidFill>
                <a:schemeClr val="tx1">
                  <a:lumMod val="95000"/>
                  <a:lumOff val="5000"/>
                </a:schemeClr>
              </a:solidFill>
              <a:latin typeface="Corbel" panose="020B0503020204020204" pitchFamily="34" charset="0"/>
            </a:endParaRPr>
          </a:p>
        </p:txBody>
      </p:sp>
    </p:spTree>
    <p:extLst>
      <p:ext uri="{BB962C8B-B14F-4D97-AF65-F5344CB8AC3E}">
        <p14:creationId xmlns:p14="http://schemas.microsoft.com/office/powerpoint/2010/main" val="318308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
        <p:nvSpPr>
          <p:cNvPr id="3" name="TextBox 2"/>
          <p:cNvSpPr txBox="1"/>
          <p:nvPr/>
        </p:nvSpPr>
        <p:spPr>
          <a:xfrm>
            <a:off x="533400" y="76200"/>
            <a:ext cx="7848600" cy="677108"/>
          </a:xfrm>
          <a:prstGeom prst="rect">
            <a:avLst/>
          </a:prstGeom>
          <a:noFill/>
        </p:spPr>
        <p:txBody>
          <a:bodyPr wrap="square" rtlCol="0">
            <a:spAutoFit/>
          </a:bodyPr>
          <a:lstStyle/>
          <a:p>
            <a:pPr algn="ctr"/>
            <a:r>
              <a:rPr lang="en-US" sz="3800" dirty="0" smtClean="0"/>
              <a:t>Activity #1: Your Future Story</a:t>
            </a:r>
            <a:endParaRPr lang="en-US" sz="3800" dirty="0"/>
          </a:p>
        </p:txBody>
      </p:sp>
    </p:spTree>
    <p:extLst>
      <p:ext uri="{BB962C8B-B14F-4D97-AF65-F5344CB8AC3E}">
        <p14:creationId xmlns:p14="http://schemas.microsoft.com/office/powerpoint/2010/main" val="2939281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132165"/>
          </a:xfrm>
          <a:prstGeom prst="rect">
            <a:avLst/>
          </a:prstGeom>
        </p:spPr>
      </p:pic>
      <p:sp>
        <p:nvSpPr>
          <p:cNvPr id="5" name="Rectangle 4"/>
          <p:cNvSpPr/>
          <p:nvPr/>
        </p:nvSpPr>
        <p:spPr>
          <a:xfrm>
            <a:off x="1905000" y="457200"/>
            <a:ext cx="5105400" cy="584775"/>
          </a:xfrm>
          <a:prstGeom prst="rect">
            <a:avLst/>
          </a:prstGeom>
        </p:spPr>
        <p:txBody>
          <a:bodyPr wrap="square">
            <a:spAutoFit/>
          </a:bodyPr>
          <a:lstStyle/>
          <a:p>
            <a:r>
              <a:rPr lang="en-US" sz="3200" b="1" dirty="0"/>
              <a:t>Our Contact Information</a:t>
            </a:r>
            <a:endParaRPr lang="en-US" sz="3200" dirty="0"/>
          </a:p>
        </p:txBody>
      </p:sp>
      <p:sp>
        <p:nvSpPr>
          <p:cNvPr id="6" name="Rectangle 5"/>
          <p:cNvSpPr/>
          <p:nvPr/>
        </p:nvSpPr>
        <p:spPr>
          <a:xfrm>
            <a:off x="609600" y="4883437"/>
            <a:ext cx="3352800" cy="1477328"/>
          </a:xfrm>
          <a:prstGeom prst="rect">
            <a:avLst/>
          </a:prstGeom>
        </p:spPr>
        <p:txBody>
          <a:bodyPr wrap="square">
            <a:spAutoFit/>
          </a:bodyPr>
          <a:lstStyle/>
          <a:p>
            <a:r>
              <a:rPr lang="en-US" dirty="0"/>
              <a:t>Jennifer Ferraro, MFA</a:t>
            </a:r>
          </a:p>
          <a:p>
            <a:r>
              <a:rPr lang="en-US" dirty="0"/>
              <a:t>Assistant Program </a:t>
            </a:r>
            <a:r>
              <a:rPr lang="en-US" dirty="0" smtClean="0"/>
              <a:t>Director English, South </a:t>
            </a:r>
            <a:r>
              <a:rPr lang="en-US" dirty="0"/>
              <a:t>University Online</a:t>
            </a:r>
          </a:p>
          <a:p>
            <a:r>
              <a:rPr lang="en-US" u="sng" dirty="0">
                <a:hlinkClick r:id="rId3"/>
              </a:rPr>
              <a:t>jlferraro@southuniversity.edu</a:t>
            </a:r>
            <a:r>
              <a:rPr lang="en-US" dirty="0"/>
              <a:t> </a:t>
            </a:r>
          </a:p>
          <a:p>
            <a:r>
              <a:rPr lang="en-US" dirty="0"/>
              <a:t>505-216-5161</a:t>
            </a:r>
          </a:p>
        </p:txBody>
      </p:sp>
      <p:sp>
        <p:nvSpPr>
          <p:cNvPr id="7" name="Rectangle 6"/>
          <p:cNvSpPr/>
          <p:nvPr/>
        </p:nvSpPr>
        <p:spPr>
          <a:xfrm>
            <a:off x="5410200" y="4883437"/>
            <a:ext cx="2971800" cy="1477328"/>
          </a:xfrm>
          <a:prstGeom prst="rect">
            <a:avLst/>
          </a:prstGeom>
        </p:spPr>
        <p:txBody>
          <a:bodyPr wrap="square">
            <a:spAutoFit/>
          </a:bodyPr>
          <a:lstStyle/>
          <a:p>
            <a:r>
              <a:rPr lang="en-US" dirty="0"/>
              <a:t>Donna Nalley, PhD</a:t>
            </a:r>
          </a:p>
          <a:p>
            <a:r>
              <a:rPr lang="en-US" dirty="0"/>
              <a:t>Director of English</a:t>
            </a:r>
          </a:p>
          <a:p>
            <a:r>
              <a:rPr lang="en-US" dirty="0"/>
              <a:t>South University Online</a:t>
            </a:r>
          </a:p>
          <a:p>
            <a:r>
              <a:rPr lang="en-US" u="sng" dirty="0">
                <a:hlinkClick r:id="rId4"/>
              </a:rPr>
              <a:t>dnalley@southuniversity.edu</a:t>
            </a:r>
            <a:r>
              <a:rPr lang="en-US" dirty="0"/>
              <a:t> </a:t>
            </a:r>
          </a:p>
          <a:p>
            <a:r>
              <a:rPr lang="en-US" dirty="0"/>
              <a:t>850-508-3380</a:t>
            </a:r>
          </a:p>
        </p:txBody>
      </p:sp>
    </p:spTree>
    <p:extLst>
      <p:ext uri="{BB962C8B-B14F-4D97-AF65-F5344CB8AC3E}">
        <p14:creationId xmlns:p14="http://schemas.microsoft.com/office/powerpoint/2010/main" val="80289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50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35000" y="152400"/>
            <a:ext cx="7848600" cy="615553"/>
          </a:xfrm>
          <a:prstGeom prst="rect">
            <a:avLst/>
          </a:prstGeom>
        </p:spPr>
        <p:txBody>
          <a:bodyPr wrap="square">
            <a:spAutoFit/>
          </a:bodyPr>
          <a:lstStyle/>
          <a:p>
            <a:pPr lvl="0" algn="ctr"/>
            <a:r>
              <a:rPr lang="en-US" sz="3400" b="1" dirty="0" smtClean="0">
                <a:solidFill>
                  <a:prstClr val="black"/>
                </a:solidFill>
                <a:latin typeface="Corbel" panose="020B0503020204020204" pitchFamily="34" charset="0"/>
                <a:ea typeface="Calibri"/>
                <a:cs typeface="Times New Roman"/>
              </a:rPr>
              <a:t>“Who Gets to Graduate?”</a:t>
            </a:r>
            <a:endParaRPr lang="en-US" sz="3400" b="1" dirty="0">
              <a:solidFill>
                <a:prstClr val="black"/>
              </a:solidFill>
              <a:latin typeface="Corbel" panose="020B0503020204020204" pitchFamily="34" charset="0"/>
            </a:endParaRPr>
          </a:p>
        </p:txBody>
      </p:sp>
      <p:pic>
        <p:nvPicPr>
          <p:cNvPr id="8" name="Picture 2" descr="http://www.distance-education.org/pics/userpics/Image/sad_stud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14400"/>
            <a:ext cx="3500726" cy="5214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8915" y="6280666"/>
            <a:ext cx="8305800" cy="369332"/>
          </a:xfrm>
          <a:prstGeom prst="rect">
            <a:avLst/>
          </a:prstGeom>
        </p:spPr>
        <p:txBody>
          <a:bodyPr wrap="square">
            <a:spAutoFit/>
          </a:bodyPr>
          <a:lstStyle/>
          <a:p>
            <a:r>
              <a:rPr lang="en-US" u="sng" dirty="0">
                <a:hlinkClick r:id="rId4"/>
              </a:rPr>
              <a:t>http://www.nytimes.com/2014/05/18/magazine/who-gets-to-graduate.html?hp&amp;_r=2</a:t>
            </a:r>
            <a:endParaRPr lang="en-US" dirty="0"/>
          </a:p>
        </p:txBody>
      </p:sp>
    </p:spTree>
    <p:extLst>
      <p:ext uri="{BB962C8B-B14F-4D97-AF65-F5344CB8AC3E}">
        <p14:creationId xmlns:p14="http://schemas.microsoft.com/office/powerpoint/2010/main" val="215375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350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1371600"/>
            <a:ext cx="5264935" cy="4876800"/>
          </a:xfrm>
          <a:prstGeom prst="rect">
            <a:avLst/>
          </a:prstGeom>
        </p:spPr>
      </p:pic>
      <p:sp>
        <p:nvSpPr>
          <p:cNvPr id="4" name="TextBox 3"/>
          <p:cNvSpPr txBox="1"/>
          <p:nvPr/>
        </p:nvSpPr>
        <p:spPr>
          <a:xfrm>
            <a:off x="596900" y="304800"/>
            <a:ext cx="8077200" cy="646331"/>
          </a:xfrm>
          <a:prstGeom prst="rect">
            <a:avLst/>
          </a:prstGeom>
          <a:noFill/>
        </p:spPr>
        <p:txBody>
          <a:bodyPr wrap="square" rtlCol="0">
            <a:spAutoFit/>
          </a:bodyPr>
          <a:lstStyle/>
          <a:p>
            <a:pPr algn="ctr"/>
            <a:r>
              <a:rPr lang="en-US" sz="3600" b="1" dirty="0" smtClean="0">
                <a:latin typeface="Corbel" panose="020B0503020204020204" pitchFamily="34" charset="0"/>
              </a:rPr>
              <a:t>ENG 0099: Principles of Composition </a:t>
            </a:r>
            <a:endParaRPr lang="en-US" sz="3600" b="1" dirty="0">
              <a:latin typeface="Corbel" panose="020B0503020204020204" pitchFamily="34" charset="0"/>
            </a:endParaRPr>
          </a:p>
        </p:txBody>
      </p:sp>
      <p:sp>
        <p:nvSpPr>
          <p:cNvPr id="5" name="TextBox 4"/>
          <p:cNvSpPr txBox="1"/>
          <p:nvPr/>
        </p:nvSpPr>
        <p:spPr>
          <a:xfrm>
            <a:off x="5943600" y="1905000"/>
            <a:ext cx="2578100" cy="2492990"/>
          </a:xfrm>
          <a:prstGeom prst="rect">
            <a:avLst/>
          </a:prstGeom>
          <a:noFill/>
        </p:spPr>
        <p:txBody>
          <a:bodyPr wrap="square" rtlCol="0">
            <a:spAutoFit/>
          </a:bodyPr>
          <a:lstStyle/>
          <a:p>
            <a:r>
              <a:rPr lang="en-US" sz="2600" dirty="0" smtClean="0"/>
              <a:t>ENG 0099 is a welcoming place with student-friendly lectures, assignments, and discussion areas.</a:t>
            </a:r>
            <a:endParaRPr lang="en-US" sz="2600" dirty="0"/>
          </a:p>
        </p:txBody>
      </p:sp>
    </p:spTree>
    <p:extLst>
      <p:ext uri="{BB962C8B-B14F-4D97-AF65-F5344CB8AC3E}">
        <p14:creationId xmlns:p14="http://schemas.microsoft.com/office/powerpoint/2010/main" val="275724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0"/>
            <a:ext cx="9611591" cy="6858000"/>
          </a:xfrm>
          <a:prstGeom prst="rect">
            <a:avLst/>
          </a:prstGeom>
        </p:spPr>
      </p:pic>
    </p:spTree>
    <p:extLst>
      <p:ext uri="{BB962C8B-B14F-4D97-AF65-F5344CB8AC3E}">
        <p14:creationId xmlns:p14="http://schemas.microsoft.com/office/powerpoint/2010/main" val="203159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 y="-76199"/>
            <a:ext cx="9176951" cy="69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12700"/>
            <a:ext cx="8153400" cy="2092881"/>
          </a:xfrm>
          <a:prstGeom prst="rect">
            <a:avLst/>
          </a:prstGeom>
        </p:spPr>
        <p:txBody>
          <a:bodyPr wrap="square">
            <a:spAutoFit/>
          </a:bodyPr>
          <a:lstStyle/>
          <a:p>
            <a:pPr lvl="0"/>
            <a:r>
              <a:rPr lang="en-US" sz="2400" dirty="0" smtClean="0"/>
              <a:t>*Students </a:t>
            </a:r>
            <a:r>
              <a:rPr lang="en-US" sz="2400" dirty="0"/>
              <a:t>who believe that intellectual ability can be developed through effort </a:t>
            </a:r>
            <a:r>
              <a:rPr lang="en-US" sz="2400" dirty="0" smtClean="0"/>
              <a:t>are </a:t>
            </a:r>
            <a:r>
              <a:rPr lang="en-US" sz="2400" dirty="0"/>
              <a:t>more resilient </a:t>
            </a:r>
            <a:r>
              <a:rPr lang="en-US" sz="2400" dirty="0" smtClean="0"/>
              <a:t>and </a:t>
            </a:r>
            <a:r>
              <a:rPr lang="en-US" sz="2400" dirty="0"/>
              <a:t>successful in college</a:t>
            </a:r>
            <a:r>
              <a:rPr lang="en-US" sz="2400" dirty="0" smtClean="0"/>
              <a:t>. </a:t>
            </a:r>
          </a:p>
          <a:p>
            <a:pPr lvl="0"/>
            <a:r>
              <a:rPr lang="en-US" sz="1000" dirty="0"/>
              <a:t> </a:t>
            </a:r>
          </a:p>
          <a:p>
            <a:pPr lvl="0"/>
            <a:r>
              <a:rPr lang="en-US" sz="2400" dirty="0" smtClean="0"/>
              <a:t>*Students </a:t>
            </a:r>
            <a:r>
              <a:rPr lang="en-US" sz="2400" dirty="0"/>
              <a:t>who believe they belong in college have a better chance of succeeding. A student’s mindset and emotional resources are key factors in their success and persistence.</a:t>
            </a:r>
          </a:p>
        </p:txBody>
      </p:sp>
      <p:pic>
        <p:nvPicPr>
          <p:cNvPr id="5" name="Picture 2" descr="http://www.ptc.edu/sites/default/files/blog/adult-students.jpg?13662965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86000"/>
            <a:ext cx="6644700" cy="409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51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58" y="0"/>
            <a:ext cx="10359516" cy="6858000"/>
          </a:xfrm>
          <a:prstGeom prst="rect">
            <a:avLst/>
          </a:prstGeom>
        </p:spPr>
      </p:pic>
      <p:sp>
        <p:nvSpPr>
          <p:cNvPr id="3" name="Rectangle 2"/>
          <p:cNvSpPr/>
          <p:nvPr/>
        </p:nvSpPr>
        <p:spPr>
          <a:xfrm>
            <a:off x="1663700" y="5105400"/>
            <a:ext cx="7467600" cy="1154162"/>
          </a:xfrm>
          <a:prstGeom prst="rect">
            <a:avLst/>
          </a:prstGeom>
        </p:spPr>
        <p:txBody>
          <a:bodyPr wrap="square">
            <a:spAutoFit/>
          </a:bodyPr>
          <a:lstStyle/>
          <a:p>
            <a:r>
              <a:rPr lang="en-US" sz="2300" dirty="0" smtClean="0"/>
              <a:t>Many </a:t>
            </a:r>
            <a:r>
              <a:rPr lang="en-US" sz="2300" dirty="0"/>
              <a:t>are parents and work full-time at one or more jobs. Most have </a:t>
            </a:r>
            <a:r>
              <a:rPr lang="en-US" sz="2300" dirty="0" smtClean="0"/>
              <a:t>not </a:t>
            </a:r>
            <a:r>
              <a:rPr lang="en-US" sz="2300" dirty="0"/>
              <a:t>been in school for many </a:t>
            </a:r>
            <a:r>
              <a:rPr lang="en-US" sz="2300" dirty="0" smtClean="0"/>
              <a:t>years </a:t>
            </a:r>
            <a:r>
              <a:rPr lang="en-US" sz="2300" dirty="0"/>
              <a:t>and come from socioeconomically underprivileged backgrounds. </a:t>
            </a:r>
          </a:p>
        </p:txBody>
      </p:sp>
      <p:sp>
        <p:nvSpPr>
          <p:cNvPr id="4" name="Rectangle 3"/>
          <p:cNvSpPr/>
          <p:nvPr/>
        </p:nvSpPr>
        <p:spPr>
          <a:xfrm>
            <a:off x="-25400" y="152400"/>
            <a:ext cx="9525000" cy="800219"/>
          </a:xfrm>
          <a:prstGeom prst="rect">
            <a:avLst/>
          </a:prstGeom>
        </p:spPr>
        <p:txBody>
          <a:bodyPr wrap="square">
            <a:spAutoFit/>
          </a:bodyPr>
          <a:lstStyle/>
          <a:p>
            <a:r>
              <a:rPr lang="en-US" sz="2300" dirty="0"/>
              <a:t>Many of our students are non-traditional, first-generation, first-year students who are required to take a developmental, pre-college writing course. </a:t>
            </a:r>
          </a:p>
        </p:txBody>
      </p:sp>
    </p:spTree>
    <p:extLst>
      <p:ext uri="{BB962C8B-B14F-4D97-AF65-F5344CB8AC3E}">
        <p14:creationId xmlns:p14="http://schemas.microsoft.com/office/powerpoint/2010/main" val="358166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2.staticflickr.com/6/5542/11679908853_96c4d6f990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400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52400"/>
            <a:ext cx="8610600" cy="1785104"/>
          </a:xfrm>
          <a:prstGeom prst="rect">
            <a:avLst/>
          </a:prstGeom>
          <a:noFill/>
        </p:spPr>
        <p:txBody>
          <a:bodyPr wrap="square" rtlCol="0">
            <a:spAutoFit/>
          </a:bodyPr>
          <a:lstStyle/>
          <a:p>
            <a:r>
              <a:rPr lang="en-US" sz="2200" dirty="0"/>
              <a:t>April is a busy 40-year-old mother of </a:t>
            </a:r>
            <a:r>
              <a:rPr lang="en-US" sz="2200" dirty="0" smtClean="0"/>
              <a:t>four. </a:t>
            </a:r>
            <a:r>
              <a:rPr lang="en-US" sz="2200" dirty="0"/>
              <a:t>She has been trying to finish her degree for the past 10 years while raising children and supporting her husband’s career. She struggles with lack of confidence in her academic abilities and time management, and she fears being recognized as an “older” student by her more traditionally aged classmates. </a:t>
            </a:r>
          </a:p>
        </p:txBody>
      </p:sp>
    </p:spTree>
    <p:extLst>
      <p:ext uri="{BB962C8B-B14F-4D97-AF65-F5344CB8AC3E}">
        <p14:creationId xmlns:p14="http://schemas.microsoft.com/office/powerpoint/2010/main" val="2987159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725</Words>
  <Application>Microsoft Macintosh PowerPoint</Application>
  <PresentationFormat>On-screen Show (4:3)</PresentationFormat>
  <Paragraphs>94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Molly</cp:lastModifiedBy>
  <cp:revision>88</cp:revision>
  <dcterms:created xsi:type="dcterms:W3CDTF">2014-11-03T01:19:58Z</dcterms:created>
  <dcterms:modified xsi:type="dcterms:W3CDTF">2015-08-29T03:25:23Z</dcterms:modified>
</cp:coreProperties>
</file>